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Bold" panose="020B0604020202020204" charset="0"/>
      <p:regular r:id="rId19"/>
    </p:embeddedFont>
    <p:embeddedFont>
      <p:font typeface="Clear Sans Regular" panose="020B0604020202020204" charset="0"/>
      <p:regular r:id="rId20"/>
    </p:embeddedFont>
    <p:embeddedFont>
      <p:font typeface="Clear Sans Regular Bold" panose="020B0604020202020204" charset="0"/>
      <p:regular r:id="rId21"/>
    </p:embeddedFont>
    <p:embeddedFont>
      <p:font typeface="Clear Sans Thin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Light" panose="020B0306030504020204" pitchFamily="34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FDE"/>
    <a:srgbClr val="E9D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86950" y="-307216"/>
            <a:ext cx="5903118" cy="1544156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136" r="44180"/>
          <a:stretch>
            <a:fillRect/>
          </a:stretch>
        </p:blipFill>
        <p:spPr>
          <a:xfrm>
            <a:off x="9886950" y="1580534"/>
            <a:ext cx="5920974" cy="90136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71945"/>
            <a:ext cx="6993156" cy="5279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4"/>
              </a:lnSpc>
            </a:pPr>
            <a:r>
              <a:rPr lang="en-US" sz="9600">
                <a:solidFill>
                  <a:srgbClr val="4D4A46"/>
                </a:solidFill>
                <a:latin typeface="Clear Sans Bold Bold"/>
              </a:rPr>
              <a:t>NEW YORK</a:t>
            </a:r>
          </a:p>
          <a:p>
            <a:pPr>
              <a:lnSpc>
                <a:spcPts val="9504"/>
              </a:lnSpc>
            </a:pPr>
            <a:r>
              <a:rPr lang="en-US" sz="9600">
                <a:solidFill>
                  <a:srgbClr val="4D4A46"/>
                </a:solidFill>
                <a:latin typeface="Clear Sans Bold Bold"/>
              </a:rPr>
              <a:t>CITY</a:t>
            </a:r>
          </a:p>
          <a:p>
            <a:pPr>
              <a:lnSpc>
                <a:spcPts val="9504"/>
              </a:lnSpc>
            </a:pPr>
            <a:endParaRPr lang="en-US" sz="9600">
              <a:solidFill>
                <a:srgbClr val="4D4A46"/>
              </a:solidFill>
              <a:latin typeface="Clear Sans Bold Bold"/>
            </a:endParaRPr>
          </a:p>
          <a:p>
            <a:pPr>
              <a:lnSpc>
                <a:spcPts val="6435"/>
              </a:lnSpc>
            </a:pPr>
            <a:r>
              <a:rPr lang="en-US" sz="6500">
                <a:solidFill>
                  <a:srgbClr val="4D4A46"/>
                </a:solidFill>
                <a:latin typeface="Clear Sans Bold Bold"/>
              </a:rPr>
              <a:t>NEIGHBORHOODS</a:t>
            </a:r>
          </a:p>
          <a:p>
            <a:pPr algn="just">
              <a:lnSpc>
                <a:spcPts val="6435"/>
              </a:lnSpc>
            </a:pPr>
            <a:r>
              <a:rPr lang="en-US" sz="6500">
                <a:solidFill>
                  <a:srgbClr val="4D4A46"/>
                </a:solidFill>
                <a:latin typeface="Clear Sans Bold Bold"/>
              </a:rPr>
              <a:t>CLUSTERING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352020"/>
            <a:ext cx="5381467" cy="9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2764" spc="387">
                <a:solidFill>
                  <a:srgbClr val="4D4A46"/>
                </a:solidFill>
                <a:latin typeface="Clear Sans Thin"/>
              </a:rPr>
              <a:t>HUSSAM AL HAMDAN </a:t>
            </a:r>
          </a:p>
          <a:p>
            <a:pPr>
              <a:lnSpc>
                <a:spcPts val="3594"/>
              </a:lnSpc>
            </a:pPr>
            <a:r>
              <a:rPr lang="en-US" sz="2764" spc="387">
                <a:solidFill>
                  <a:srgbClr val="4D4A46"/>
                </a:solidFill>
                <a:latin typeface="Clear Sans Thin"/>
              </a:rPr>
              <a:t>NATALIA KRAVCHENKO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56991" y="-485061"/>
            <a:ext cx="6665204" cy="1843457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02564" y="1286263"/>
            <a:ext cx="2221992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375054" y="1768742"/>
            <a:ext cx="12707894" cy="7532960"/>
            <a:chOff x="0" y="-57151"/>
            <a:chExt cx="16943859" cy="10043947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1"/>
              <a:ext cx="16943859" cy="10043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410"/>
                </a:lnSpc>
              </a:pPr>
              <a:r>
                <a:rPr lang="en-US" sz="5700" spc="171" dirty="0">
                  <a:solidFill>
                    <a:srgbClr val="4D4A46"/>
                  </a:solidFill>
                  <a:latin typeface="Clear Sans Regular"/>
                </a:rPr>
                <a:t>Interesting fact:</a:t>
              </a:r>
            </a:p>
            <a:p>
              <a:pPr>
                <a:lnSpc>
                  <a:spcPts val="7410"/>
                </a:lnSpc>
              </a:pPr>
              <a:endParaRPr lang="en-US" sz="5700" spc="171" dirty="0">
                <a:solidFill>
                  <a:srgbClr val="4D4A46"/>
                </a:solidFill>
                <a:latin typeface="Clear Sans Regular"/>
              </a:endParaRPr>
            </a:p>
            <a:p>
              <a:pPr>
                <a:lnSpc>
                  <a:spcPts val="7410"/>
                </a:lnSpc>
              </a:pPr>
              <a:r>
                <a:rPr lang="en-US" sz="5700" spc="171" dirty="0">
                  <a:solidFill>
                    <a:srgbClr val="4D4A46"/>
                  </a:solidFill>
                  <a:latin typeface="Clear Sans Regular"/>
                </a:rPr>
                <a:t>Vietnamese restaurants are the most popular ones in 1</a:t>
              </a:r>
              <a:r>
                <a:rPr lang="en-US" sz="5700" spc="171" baseline="30000" dirty="0">
                  <a:solidFill>
                    <a:srgbClr val="4D4A46"/>
                  </a:solidFill>
                  <a:latin typeface="Clear Sans Regular"/>
                </a:rPr>
                <a:t>st</a:t>
              </a:r>
              <a:r>
                <a:rPr lang="en-US" sz="5700" spc="171" dirty="0">
                  <a:solidFill>
                    <a:srgbClr val="4D4A46"/>
                  </a:solidFill>
                  <a:latin typeface="Clear Sans Regular"/>
                </a:rPr>
                <a:t>, 2</a:t>
              </a:r>
              <a:r>
                <a:rPr lang="en-US" sz="5700" spc="171" baseline="30000" dirty="0">
                  <a:solidFill>
                    <a:srgbClr val="4D4A46"/>
                  </a:solidFill>
                  <a:latin typeface="Clear Sans Regular"/>
                </a:rPr>
                <a:t>nd</a:t>
              </a:r>
              <a:r>
                <a:rPr lang="en-US" sz="5700" spc="171" dirty="0">
                  <a:solidFill>
                    <a:srgbClr val="4D4A46"/>
                  </a:solidFill>
                  <a:latin typeface="Clear Sans Regular"/>
                </a:rPr>
                <a:t> and 3</a:t>
              </a:r>
              <a:r>
                <a:rPr lang="en-US" sz="5700" spc="171" baseline="30000" dirty="0">
                  <a:solidFill>
                    <a:srgbClr val="4D4A46"/>
                  </a:solidFill>
                  <a:latin typeface="Clear Sans Regular"/>
                </a:rPr>
                <a:t>rd</a:t>
              </a:r>
              <a:r>
                <a:rPr lang="en-US" sz="5700" spc="171" dirty="0">
                  <a:solidFill>
                    <a:srgbClr val="4D4A46"/>
                  </a:solidFill>
                  <a:latin typeface="Clear Sans Regular"/>
                </a:rPr>
                <a:t>  clusters. </a:t>
              </a:r>
            </a:p>
            <a:p>
              <a:pPr>
                <a:lnSpc>
                  <a:spcPts val="7410"/>
                </a:lnSpc>
              </a:pPr>
              <a:endParaRPr lang="en-US" sz="5700" spc="171" dirty="0">
                <a:solidFill>
                  <a:srgbClr val="4D4A46"/>
                </a:solidFill>
                <a:latin typeface="Clear Sans Regular"/>
              </a:endParaRPr>
            </a:p>
            <a:p>
              <a:pPr>
                <a:lnSpc>
                  <a:spcPts val="7410"/>
                </a:lnSpc>
              </a:pPr>
              <a:r>
                <a:rPr lang="en-US" sz="5700" spc="171" dirty="0">
                  <a:solidFill>
                    <a:srgbClr val="4D4A46"/>
                  </a:solidFill>
                  <a:latin typeface="Clear Sans Regular"/>
                </a:rPr>
                <a:t>In 4</a:t>
              </a:r>
              <a:r>
                <a:rPr lang="en-US" sz="5700" spc="171" baseline="30000" dirty="0">
                  <a:solidFill>
                    <a:srgbClr val="4D4A46"/>
                  </a:solidFill>
                  <a:latin typeface="Clear Sans Regular"/>
                </a:rPr>
                <a:t>th</a:t>
              </a:r>
              <a:r>
                <a:rPr lang="en-US" sz="5700" spc="171" dirty="0">
                  <a:solidFill>
                    <a:srgbClr val="4D4A46"/>
                  </a:solidFill>
                  <a:latin typeface="Clear Sans Regular"/>
                </a:rPr>
                <a:t> and 5</a:t>
              </a:r>
              <a:r>
                <a:rPr lang="en-US" sz="5700" spc="171" baseline="30000" dirty="0">
                  <a:solidFill>
                    <a:srgbClr val="4D4A46"/>
                  </a:solidFill>
                  <a:latin typeface="Clear Sans Regular"/>
                </a:rPr>
                <a:t>th</a:t>
              </a:r>
              <a:r>
                <a:rPr lang="en-US" sz="5700" spc="171" dirty="0">
                  <a:solidFill>
                    <a:srgbClr val="4D4A46"/>
                  </a:solidFill>
                  <a:latin typeface="Clear Sans Regular"/>
                </a:rPr>
                <a:t> clusters Yemeni restaurants are leading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189728"/>
              <a:ext cx="16943859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88248" y="8067457"/>
            <a:ext cx="1468797" cy="140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9999" spc="-899">
                <a:solidFill>
                  <a:srgbClr val="E4D4C5">
                    <a:alpha val="69804"/>
                  </a:srgbClr>
                </a:solidFill>
                <a:latin typeface="Clear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8872" y="-368275"/>
            <a:ext cx="18966342" cy="7569917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167975"/>
            <a:ext cx="235800" cy="2358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857184" y="1167975"/>
            <a:ext cx="235800" cy="2358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46600" y="6303988"/>
            <a:ext cx="235800" cy="2358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975084" y="6186088"/>
            <a:ext cx="235800" cy="2358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D4A46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837423" y="1403775"/>
            <a:ext cx="4010060" cy="411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74905" y="8278027"/>
            <a:ext cx="13084395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0"/>
              </a:lnSpc>
            </a:pPr>
            <a:r>
              <a:rPr lang="en-US" sz="5700" spc="171">
                <a:solidFill>
                  <a:srgbClr val="4D4A46"/>
                </a:solidFill>
                <a:latin typeface="Clear Sans Thin"/>
              </a:rPr>
              <a:t>Challenges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42872" y="1028700"/>
            <a:ext cx="6700996" cy="1181265"/>
            <a:chOff x="0" y="0"/>
            <a:chExt cx="8934662" cy="157502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8934662" cy="690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399" spc="339">
                  <a:solidFill>
                    <a:srgbClr val="4D4A46"/>
                  </a:solidFill>
                  <a:latin typeface="Clear Sans Regular"/>
                </a:rPr>
                <a:t>API SET UP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80026"/>
              <a:ext cx="8934662" cy="59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558304" y="1028700"/>
            <a:ext cx="6700996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 spc="339" dirty="0">
                <a:solidFill>
                  <a:srgbClr val="4D4A46"/>
                </a:solidFill>
                <a:latin typeface="Clear Sans Regular"/>
              </a:rPr>
              <a:t>LOW SPEED OF CODING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42872" y="6020377"/>
            <a:ext cx="6700996" cy="1191426"/>
            <a:chOff x="0" y="0"/>
            <a:chExt cx="8934662" cy="158856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8934662" cy="690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399" spc="339">
                  <a:solidFill>
                    <a:srgbClr val="4D4A46"/>
                  </a:solidFill>
                  <a:latin typeface="Clear Sans Regular"/>
                </a:rPr>
                <a:t>DATA INCONSISTENCY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80026"/>
              <a:ext cx="8934662" cy="608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130" dirty="0">
                <a:solidFill>
                  <a:srgbClr val="4D4A46"/>
                </a:solidFill>
                <a:latin typeface="Clear Sans Thin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048265" y="6044908"/>
            <a:ext cx="6700996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 spc="339" dirty="0">
                <a:solidFill>
                  <a:srgbClr val="4D4A46"/>
                </a:solidFill>
                <a:latin typeface="Clear Sans Regular"/>
              </a:rPr>
              <a:t>DECISION MAKING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8474" y="8112703"/>
            <a:ext cx="1468797" cy="140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9999" spc="-899">
                <a:solidFill>
                  <a:srgbClr val="E4D4C5">
                    <a:alpha val="69804"/>
                  </a:srgbClr>
                </a:solidFill>
                <a:latin typeface="Clear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61253" y="8357572"/>
            <a:ext cx="14498047" cy="90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80"/>
              </a:lnSpc>
            </a:pPr>
            <a:r>
              <a:rPr lang="en-US" sz="5600" spc="168">
                <a:solidFill>
                  <a:srgbClr val="4D4A46"/>
                </a:solidFill>
                <a:latin typeface="Clear Sans Regular"/>
              </a:rPr>
              <a:t>Plans</a:t>
            </a:r>
          </a:p>
        </p:txBody>
      </p:sp>
      <p:sp>
        <p:nvSpPr>
          <p:cNvPr id="3" name="AutoShape 3"/>
          <p:cNvSpPr/>
          <p:nvPr/>
        </p:nvSpPr>
        <p:spPr>
          <a:xfrm>
            <a:off x="2719879" y="-1559"/>
            <a:ext cx="15589118" cy="7568679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3801647" y="1000125"/>
            <a:ext cx="5595058" cy="196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300" dirty="0">
                <a:solidFill>
                  <a:srgbClr val="4D4A46"/>
                </a:solidFill>
                <a:latin typeface="Clear Sans Regular Bold"/>
              </a:rPr>
              <a:t>MORE ECONOMIC AND DEMOGRAOHIC DATA CAN BE USED TO DESCRIBE CLUSTERS </a:t>
            </a:r>
          </a:p>
        </p:txBody>
      </p:sp>
      <p:sp>
        <p:nvSpPr>
          <p:cNvPr id="5" name="AutoShape 5"/>
          <p:cNvSpPr/>
          <p:nvPr/>
        </p:nvSpPr>
        <p:spPr>
          <a:xfrm>
            <a:off x="10485696" y="-59875"/>
            <a:ext cx="38046" cy="7626996"/>
          </a:xfrm>
          <a:prstGeom prst="rect">
            <a:avLst/>
          </a:prstGeom>
          <a:solidFill>
            <a:srgbClr val="4D4A46">
              <a:alpha val="34902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2719879" y="3769576"/>
            <a:ext cx="16386111" cy="26409"/>
          </a:xfrm>
          <a:prstGeom prst="rect">
            <a:avLst/>
          </a:prstGeom>
          <a:solidFill>
            <a:srgbClr val="4D4A46">
              <a:alpha val="34902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11584823" y="1000125"/>
            <a:ext cx="5595058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USING BBOX INSTEAD OF COORDINATES/RADIUS TO ASSIGN HEIGHBORHOODS MORE ACCURATELY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01647" y="4687271"/>
            <a:ext cx="559505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ADD SCHOOL RANKING AS A FEATURE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64242" y="4687271"/>
            <a:ext cx="5595058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ADD ENTERTAINMENT AND NATURAL FACILITIES AS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0369" y="829216"/>
            <a:ext cx="1468797" cy="140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9999" spc="-899">
                <a:solidFill>
                  <a:srgbClr val="E4D4C5">
                    <a:alpha val="69804"/>
                  </a:srgbClr>
                </a:solidFill>
                <a:latin typeface="Clear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63166" y="-190500"/>
            <a:ext cx="10754921" cy="10668000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26549" y="2344371"/>
            <a:ext cx="5771376" cy="4996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489282"/>
            <a:ext cx="5438424" cy="86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999" spc="-59">
                <a:solidFill>
                  <a:srgbClr val="4D4A46"/>
                </a:solidFill>
                <a:latin typeface="Clear Sans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078469"/>
            <a:ext cx="1468797" cy="140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9999" spc="-899">
                <a:solidFill>
                  <a:srgbClr val="E4D4C5">
                    <a:alpha val="69804"/>
                  </a:srgbClr>
                </a:solidFill>
                <a:latin typeface="Clear Sans Bold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90503" y="78876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01</a:t>
            </a:r>
          </a:p>
        </p:txBody>
      </p:sp>
      <p:sp>
        <p:nvSpPr>
          <p:cNvPr id="3" name="AutoShape 3"/>
          <p:cNvSpPr/>
          <p:nvPr/>
        </p:nvSpPr>
        <p:spPr>
          <a:xfrm>
            <a:off x="1321205" y="1028700"/>
            <a:ext cx="13843434" cy="8229600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1915099" y="2131583"/>
            <a:ext cx="11479970" cy="6079659"/>
            <a:chOff x="0" y="9525"/>
            <a:chExt cx="15306627" cy="8106212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15306627" cy="1292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7"/>
                </a:lnSpc>
              </a:pPr>
              <a:r>
                <a:rPr lang="en-US" sz="6406" spc="192">
                  <a:solidFill>
                    <a:srgbClr val="4D4A46"/>
                  </a:solidFill>
                  <a:latin typeface="Clear Sans Bold Bold"/>
                </a:rPr>
                <a:t>GOAL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93209"/>
              <a:ext cx="15306627" cy="6422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en-US" sz="6399" spc="-63" dirty="0">
                  <a:solidFill>
                    <a:srgbClr val="4D4A46"/>
                  </a:solidFill>
                  <a:latin typeface="Clear Sans Thin"/>
                </a:rPr>
                <a:t>Identify New York city neighborhoods which are most suitable for relocation of families with young kids.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69650" y="-321367"/>
            <a:ext cx="5903118" cy="1544156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544118" y="1462876"/>
            <a:ext cx="4461902" cy="3680624"/>
            <a:chOff x="0" y="0"/>
            <a:chExt cx="4141470" cy="34163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1470" cy="3416300"/>
            </a:xfrm>
            <a:custGeom>
              <a:avLst/>
              <a:gdLst/>
              <a:ahLst/>
              <a:cxnLst/>
              <a:rect l="l" t="t" r="r" b="b"/>
              <a:pathLst>
                <a:path w="4141470" h="3416300">
                  <a:moveTo>
                    <a:pt x="2693670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4141470" y="3416300"/>
                  </a:lnTo>
                  <a:lnTo>
                    <a:pt x="4141470" y="0"/>
                  </a:lnTo>
                  <a:lnTo>
                    <a:pt x="2693670" y="0"/>
                  </a:lnTo>
                  <a:close/>
                  <a:moveTo>
                    <a:pt x="4116070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4116070" y="25400"/>
                  </a:lnTo>
                  <a:lnTo>
                    <a:pt x="4116070" y="3390900"/>
                  </a:lnTo>
                  <a:close/>
                  <a:moveTo>
                    <a:pt x="2693670" y="177800"/>
                  </a:moveTo>
                  <a:lnTo>
                    <a:pt x="3963670" y="177800"/>
                  </a:lnTo>
                  <a:lnTo>
                    <a:pt x="3963670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2693670" y="177800"/>
                  </a:lnTo>
                  <a:close/>
                </a:path>
              </a:pathLst>
            </a:custGeom>
            <a:solidFill>
              <a:srgbClr val="E4D4C5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5790503" y="8096044"/>
            <a:ext cx="1468797" cy="140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9999" spc="-899">
                <a:solidFill>
                  <a:srgbClr val="E4D4C5">
                    <a:alpha val="69804"/>
                  </a:srgbClr>
                </a:solidFill>
                <a:latin typeface="Clear Sans Bold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5006019" y="1462876"/>
            <a:ext cx="4461902" cy="3680624"/>
            <a:chOff x="0" y="0"/>
            <a:chExt cx="4141470" cy="34163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1470" cy="3416300"/>
            </a:xfrm>
            <a:custGeom>
              <a:avLst/>
              <a:gdLst/>
              <a:ahLst/>
              <a:cxnLst/>
              <a:rect l="l" t="t" r="r" b="b"/>
              <a:pathLst>
                <a:path w="4141470" h="3416300">
                  <a:moveTo>
                    <a:pt x="2693670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4141470" y="3416300"/>
                  </a:lnTo>
                  <a:lnTo>
                    <a:pt x="4141470" y="0"/>
                  </a:lnTo>
                  <a:lnTo>
                    <a:pt x="2693670" y="0"/>
                  </a:lnTo>
                  <a:close/>
                  <a:moveTo>
                    <a:pt x="4116070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4116070" y="25400"/>
                  </a:lnTo>
                  <a:lnTo>
                    <a:pt x="4116070" y="3390900"/>
                  </a:lnTo>
                  <a:close/>
                  <a:moveTo>
                    <a:pt x="2693670" y="177800"/>
                  </a:moveTo>
                  <a:lnTo>
                    <a:pt x="3963670" y="177800"/>
                  </a:lnTo>
                  <a:lnTo>
                    <a:pt x="3963670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2693670" y="177800"/>
                  </a:lnTo>
                  <a:close/>
                </a:path>
              </a:pathLst>
            </a:custGeom>
            <a:solidFill>
              <a:srgbClr val="E4D4C5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9467921" y="1462876"/>
            <a:ext cx="4461902" cy="3680624"/>
            <a:chOff x="0" y="0"/>
            <a:chExt cx="4141470" cy="3416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41470" cy="3416300"/>
            </a:xfrm>
            <a:custGeom>
              <a:avLst/>
              <a:gdLst/>
              <a:ahLst/>
              <a:cxnLst/>
              <a:rect l="l" t="t" r="r" b="b"/>
              <a:pathLst>
                <a:path w="4141470" h="3416300">
                  <a:moveTo>
                    <a:pt x="2693670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4141470" y="3416300"/>
                  </a:lnTo>
                  <a:lnTo>
                    <a:pt x="4141470" y="0"/>
                  </a:lnTo>
                  <a:lnTo>
                    <a:pt x="2693670" y="0"/>
                  </a:lnTo>
                  <a:close/>
                  <a:moveTo>
                    <a:pt x="4116070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4116070" y="25400"/>
                  </a:lnTo>
                  <a:lnTo>
                    <a:pt x="4116070" y="3390900"/>
                  </a:lnTo>
                  <a:close/>
                  <a:moveTo>
                    <a:pt x="2693670" y="177800"/>
                  </a:moveTo>
                  <a:lnTo>
                    <a:pt x="3963670" y="177800"/>
                  </a:lnTo>
                  <a:lnTo>
                    <a:pt x="3963670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2693670" y="177800"/>
                  </a:lnTo>
                  <a:close/>
                </a:path>
              </a:pathLst>
            </a:custGeom>
            <a:solidFill>
              <a:srgbClr val="E4D4C5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13775859" y="1903754"/>
            <a:ext cx="4562381" cy="3680624"/>
            <a:chOff x="0" y="0"/>
            <a:chExt cx="4234733" cy="3416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34733" cy="3416300"/>
            </a:xfrm>
            <a:custGeom>
              <a:avLst/>
              <a:gdLst/>
              <a:ahLst/>
              <a:cxnLst/>
              <a:rect l="l" t="t" r="r" b="b"/>
              <a:pathLst>
                <a:path w="4234733" h="3416300">
                  <a:moveTo>
                    <a:pt x="2746640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4234733" y="3416300"/>
                  </a:lnTo>
                  <a:lnTo>
                    <a:pt x="4234733" y="0"/>
                  </a:lnTo>
                  <a:lnTo>
                    <a:pt x="2746640" y="0"/>
                  </a:lnTo>
                  <a:close/>
                  <a:moveTo>
                    <a:pt x="4209333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4209333" y="25400"/>
                  </a:lnTo>
                  <a:lnTo>
                    <a:pt x="4209333" y="3390900"/>
                  </a:lnTo>
                  <a:close/>
                  <a:moveTo>
                    <a:pt x="2746640" y="177800"/>
                  </a:moveTo>
                  <a:lnTo>
                    <a:pt x="4056933" y="177800"/>
                  </a:lnTo>
                  <a:lnTo>
                    <a:pt x="4056933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2746640" y="177800"/>
                  </a:lnTo>
                  <a:close/>
                </a:path>
              </a:pathLst>
            </a:custGeom>
            <a:solidFill>
              <a:srgbClr val="E4D4C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122858" y="5812420"/>
            <a:ext cx="4667645" cy="3680624"/>
            <a:chOff x="0" y="0"/>
            <a:chExt cx="4332438" cy="34163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32437" cy="3416300"/>
            </a:xfrm>
            <a:custGeom>
              <a:avLst/>
              <a:gdLst/>
              <a:ahLst/>
              <a:cxnLst/>
              <a:rect l="l" t="t" r="r" b="b"/>
              <a:pathLst>
                <a:path w="4332437" h="3416300">
                  <a:moveTo>
                    <a:pt x="2802133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4332437" y="3416300"/>
                  </a:lnTo>
                  <a:lnTo>
                    <a:pt x="4332437" y="0"/>
                  </a:lnTo>
                  <a:lnTo>
                    <a:pt x="2802132" y="0"/>
                  </a:lnTo>
                  <a:close/>
                  <a:moveTo>
                    <a:pt x="4307038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4307038" y="25400"/>
                  </a:lnTo>
                  <a:lnTo>
                    <a:pt x="4307038" y="3390900"/>
                  </a:lnTo>
                  <a:close/>
                  <a:moveTo>
                    <a:pt x="2802133" y="177800"/>
                  </a:moveTo>
                  <a:lnTo>
                    <a:pt x="4154638" y="177800"/>
                  </a:lnTo>
                  <a:lnTo>
                    <a:pt x="4154638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2802132" y="177800"/>
                  </a:lnTo>
                  <a:close/>
                </a:path>
              </a:pathLst>
            </a:custGeom>
            <a:solidFill>
              <a:srgbClr val="E4D4C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260994" y="5812420"/>
            <a:ext cx="4667645" cy="3680624"/>
            <a:chOff x="0" y="0"/>
            <a:chExt cx="4332438" cy="34163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32437" cy="3416300"/>
            </a:xfrm>
            <a:custGeom>
              <a:avLst/>
              <a:gdLst/>
              <a:ahLst/>
              <a:cxnLst/>
              <a:rect l="l" t="t" r="r" b="b"/>
              <a:pathLst>
                <a:path w="4332437" h="3416300">
                  <a:moveTo>
                    <a:pt x="2802133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4332437" y="3416300"/>
                  </a:lnTo>
                  <a:lnTo>
                    <a:pt x="4332437" y="0"/>
                  </a:lnTo>
                  <a:lnTo>
                    <a:pt x="2802132" y="0"/>
                  </a:lnTo>
                  <a:close/>
                  <a:moveTo>
                    <a:pt x="4307038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4307038" y="25400"/>
                  </a:lnTo>
                  <a:lnTo>
                    <a:pt x="4307038" y="3390900"/>
                  </a:lnTo>
                  <a:close/>
                  <a:moveTo>
                    <a:pt x="2802133" y="177800"/>
                  </a:moveTo>
                  <a:lnTo>
                    <a:pt x="4154638" y="177800"/>
                  </a:lnTo>
                  <a:lnTo>
                    <a:pt x="4154638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2802132" y="177800"/>
                  </a:lnTo>
                  <a:close/>
                </a:path>
              </a:pathLst>
            </a:custGeom>
            <a:solidFill>
              <a:srgbClr val="E4D4C5"/>
            </a:solidFill>
          </p:spPr>
        </p:sp>
      </p:grpSp>
      <p:sp>
        <p:nvSpPr>
          <p:cNvPr id="16" name="AutoShape 16"/>
          <p:cNvSpPr/>
          <p:nvPr/>
        </p:nvSpPr>
        <p:spPr>
          <a:xfrm rot="-5399999">
            <a:off x="4883592" y="6304274"/>
            <a:ext cx="2077520" cy="0"/>
          </a:xfrm>
          <a:prstGeom prst="line">
            <a:avLst/>
          </a:prstGeom>
          <a:ln w="238125" cap="rnd">
            <a:solidFill>
              <a:srgbClr val="E4D4C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AutoShape 17"/>
          <p:cNvSpPr/>
          <p:nvPr/>
        </p:nvSpPr>
        <p:spPr>
          <a:xfrm rot="-10712368">
            <a:off x="4594751" y="7514184"/>
            <a:ext cx="1518347" cy="0"/>
          </a:xfrm>
          <a:prstGeom prst="line">
            <a:avLst/>
          </a:prstGeom>
          <a:ln w="238125" cap="rnd">
            <a:solidFill>
              <a:srgbClr val="E4D4C5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8" name="Group 18"/>
          <p:cNvGrpSpPr/>
          <p:nvPr/>
        </p:nvGrpSpPr>
        <p:grpSpPr>
          <a:xfrm>
            <a:off x="590303" y="5632363"/>
            <a:ext cx="3612412" cy="3625937"/>
            <a:chOff x="0" y="0"/>
            <a:chExt cx="4409440" cy="4425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09440" cy="4425950"/>
            </a:xfrm>
            <a:custGeom>
              <a:avLst/>
              <a:gdLst/>
              <a:ahLst/>
              <a:cxnLst/>
              <a:rect l="l" t="t" r="r" b="b"/>
              <a:pathLst>
                <a:path w="4409440" h="4425950">
                  <a:moveTo>
                    <a:pt x="3540760" y="0"/>
                  </a:moveTo>
                  <a:lnTo>
                    <a:pt x="3506470" y="0"/>
                  </a:lnTo>
                  <a:lnTo>
                    <a:pt x="900430" y="0"/>
                  </a:lnTo>
                  <a:lnTo>
                    <a:pt x="868680" y="0"/>
                  </a:lnTo>
                  <a:lnTo>
                    <a:pt x="0" y="868680"/>
                  </a:lnTo>
                  <a:lnTo>
                    <a:pt x="0" y="3556000"/>
                  </a:lnTo>
                  <a:lnTo>
                    <a:pt x="868680" y="4425950"/>
                  </a:lnTo>
                  <a:lnTo>
                    <a:pt x="900430" y="4425950"/>
                  </a:lnTo>
                  <a:lnTo>
                    <a:pt x="3506470" y="4425950"/>
                  </a:lnTo>
                  <a:lnTo>
                    <a:pt x="3540760" y="4425950"/>
                  </a:lnTo>
                  <a:lnTo>
                    <a:pt x="4409440" y="3556000"/>
                  </a:lnTo>
                  <a:lnTo>
                    <a:pt x="4409440" y="868680"/>
                  </a:lnTo>
                  <a:lnTo>
                    <a:pt x="3540760" y="0"/>
                  </a:lnTo>
                  <a:close/>
                </a:path>
              </a:pathLst>
            </a:custGeom>
            <a:solidFill>
              <a:srgbClr val="CCE072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26875" y="2119677"/>
            <a:ext cx="3139267" cy="239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Download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neighborhood data from JSON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file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55550" y="2675213"/>
            <a:ext cx="3139267" cy="11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Brainstorm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features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91232" y="1817437"/>
            <a:ext cx="3139267" cy="300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Parse data from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Foursquare, Yelp, Google APIs and Uber datasets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87416" y="1860617"/>
            <a:ext cx="3139267" cy="300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Prepare data (cleaning, scaling, encoding, binning)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39750" y="6118036"/>
            <a:ext cx="3462577" cy="303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Cluster data using </a:t>
            </a:r>
            <a:r>
              <a:rPr lang="en-US" sz="3399" dirty="0" err="1">
                <a:solidFill>
                  <a:srgbClr val="000000"/>
                </a:solidFill>
                <a:latin typeface="Open Sans Light"/>
              </a:rPr>
              <a:t>Kmeans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, Hierarchical model, </a:t>
            </a:r>
            <a:r>
              <a:rPr lang="en-US" sz="3399" dirty="0" err="1">
                <a:solidFill>
                  <a:srgbClr val="000000"/>
                </a:solidFill>
                <a:latin typeface="Open Sans Light"/>
              </a:rPr>
              <a:t>DBScan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 with/without PCA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6970" y="6722516"/>
            <a:ext cx="3462577" cy="179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Evaluate with Sihlouette score and inertia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6875" y="6212876"/>
            <a:ext cx="3139267" cy="239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Describe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clusters with features and economic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45513" y="-251860"/>
            <a:ext cx="15493308" cy="10732513"/>
          </a:xfrm>
          <a:prstGeom prst="rect">
            <a:avLst/>
          </a:prstGeom>
          <a:solidFill>
            <a:srgbClr val="E4D4C5">
              <a:alpha val="34902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142557"/>
            <a:ext cx="9896153" cy="2845205"/>
            <a:chOff x="0" y="0"/>
            <a:chExt cx="13194871" cy="379360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4417" b="4417"/>
            <a:stretch>
              <a:fillRect/>
            </a:stretch>
          </p:blipFill>
          <p:spPr>
            <a:xfrm>
              <a:off x="0" y="0"/>
              <a:ext cx="4161224" cy="379360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4417" b="4417"/>
            <a:stretch>
              <a:fillRect/>
            </a:stretch>
          </p:blipFill>
          <p:spPr>
            <a:xfrm>
              <a:off x="4516824" y="0"/>
              <a:ext cx="4161224" cy="379360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4417" b="4417"/>
            <a:stretch>
              <a:fillRect/>
            </a:stretch>
          </p:blipFill>
          <p:spPr>
            <a:xfrm>
              <a:off x="9033647" y="0"/>
              <a:ext cx="4161224" cy="3793606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12396" r="12396"/>
          <a:stretch>
            <a:fillRect/>
          </a:stretch>
        </p:blipFill>
        <p:spPr>
          <a:xfrm>
            <a:off x="10924853" y="2142557"/>
            <a:ext cx="4069557" cy="284520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5343987"/>
            <a:ext cx="3317549" cy="296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VENUES</a:t>
            </a:r>
          </a:p>
          <a:p>
            <a:pPr algn="ctr">
              <a:lnSpc>
                <a:spcPts val="3900"/>
              </a:lnSpc>
            </a:pPr>
            <a:endParaRPr lang="en-US" sz="3000" spc="300">
              <a:solidFill>
                <a:srgbClr val="4D4A46"/>
              </a:solidFill>
              <a:latin typeface="Clear Sans Regular Bold"/>
            </a:endParaRPr>
          </a:p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RESTAURANTS</a:t>
            </a:r>
          </a:p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SCHOOLS</a:t>
            </a:r>
          </a:p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BUS STOPS</a:t>
            </a:r>
          </a:p>
          <a:p>
            <a:pPr algn="ctr">
              <a:lnSpc>
                <a:spcPts val="3900"/>
              </a:lnSpc>
            </a:pPr>
            <a:endParaRPr lang="en-US" sz="3000" spc="300">
              <a:solidFill>
                <a:srgbClr val="4D4A46"/>
              </a:solidFill>
              <a:latin typeface="Clear Sans Regula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68790" y="5343987"/>
            <a:ext cx="3015972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 VENUES</a:t>
            </a:r>
          </a:p>
          <a:p>
            <a:pPr algn="ctr">
              <a:lnSpc>
                <a:spcPts val="3900"/>
              </a:lnSpc>
            </a:pPr>
            <a:endParaRPr lang="en-US" sz="3000" spc="300">
              <a:solidFill>
                <a:srgbClr val="4D4A46"/>
              </a:solidFill>
              <a:latin typeface="Clear Sans Regular Bold"/>
            </a:endParaRPr>
          </a:p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RESTAURANTS</a:t>
            </a:r>
          </a:p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SCHOOLS</a:t>
            </a:r>
          </a:p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EVENTS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31813" y="5343987"/>
            <a:ext cx="2993040" cy="285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VENUES</a:t>
            </a:r>
          </a:p>
          <a:p>
            <a:pPr algn="ctr">
              <a:lnSpc>
                <a:spcPts val="3900"/>
              </a:lnSpc>
            </a:pPr>
            <a:endParaRPr lang="en-US" sz="3000" spc="300">
              <a:solidFill>
                <a:srgbClr val="4D4A46"/>
              </a:solidFill>
              <a:latin typeface="Clear Sans Regular Bold"/>
            </a:endParaRPr>
          </a:p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HEALTH CARE</a:t>
            </a:r>
          </a:p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FACILITIES</a:t>
            </a:r>
          </a:p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BUS STOPS</a:t>
            </a:r>
          </a:p>
          <a:p>
            <a:pPr algn="ctr">
              <a:lnSpc>
                <a:spcPts val="2990"/>
              </a:lnSpc>
            </a:pPr>
            <a:endParaRPr lang="en-US" sz="3000" spc="300">
              <a:solidFill>
                <a:srgbClr val="4D4A46"/>
              </a:solidFill>
              <a:latin typeface="Clear Sans Regula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790503" y="745557"/>
            <a:ext cx="1468797" cy="140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9999" spc="-899">
                <a:solidFill>
                  <a:srgbClr val="E4D4C5">
                    <a:alpha val="69804"/>
                  </a:srgbClr>
                </a:solidFill>
                <a:latin typeface="Clear Sans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63112" y="5343987"/>
            <a:ext cx="2993040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300">
                <a:solidFill>
                  <a:srgbClr val="4D4A46"/>
                </a:solidFill>
                <a:latin typeface="Clear Sans Regular Bold"/>
              </a:rPr>
              <a:t>DAILY NUMBER OF RIDES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46904" y="473210"/>
            <a:ext cx="15002882" cy="90392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400000">
            <a:off x="-2274742" y="3956660"/>
            <a:ext cx="7338403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spc="480">
                <a:solidFill>
                  <a:srgbClr val="4D4A46"/>
                </a:solidFill>
                <a:latin typeface="Clear Sans Regular"/>
              </a:rPr>
              <a:t>NYC NEIGHBORHOODS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8645" y="8115446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>
                <a:solidFill>
                  <a:srgbClr val="E4D4C5">
                    <a:alpha val="69804"/>
                  </a:srgbClr>
                </a:solidFill>
                <a:latin typeface="Clear Sans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3987" y="3313000"/>
            <a:ext cx="17396581" cy="5534991"/>
            <a:chOff x="0" y="0"/>
            <a:chExt cx="23195441" cy="7379989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5366108" cy="7379989"/>
            </a:xfrm>
            <a:prstGeom prst="rect">
              <a:avLst/>
            </a:prstGeom>
            <a:solidFill>
              <a:srgbClr val="E4D4C5">
                <a:alpha val="34902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17829333" y="0"/>
              <a:ext cx="5366108" cy="7379989"/>
            </a:xfrm>
            <a:prstGeom prst="rect">
              <a:avLst/>
            </a:prstGeom>
            <a:solidFill>
              <a:srgbClr val="E4D4C5">
                <a:alpha val="34902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5943111" y="0"/>
              <a:ext cx="5366108" cy="7379989"/>
            </a:xfrm>
            <a:prstGeom prst="rect">
              <a:avLst/>
            </a:prstGeom>
            <a:solidFill>
              <a:srgbClr val="E4D4C5">
                <a:alpha val="34902"/>
              </a:srgb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11886222" y="0"/>
              <a:ext cx="5366108" cy="7379989"/>
            </a:xfrm>
            <a:prstGeom prst="rect">
              <a:avLst/>
            </a:prstGeom>
            <a:solidFill>
              <a:srgbClr val="E4D4C5">
                <a:alpha val="34902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44111" y="3571183"/>
            <a:ext cx="2506771" cy="18228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22360" y="3699379"/>
            <a:ext cx="2469381" cy="169461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16082" y="3650652"/>
            <a:ext cx="2684694" cy="17920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387696" y="3699379"/>
            <a:ext cx="2813557" cy="174334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203237" y="1543041"/>
            <a:ext cx="1205606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spc="179">
                <a:solidFill>
                  <a:srgbClr val="4D4A46"/>
                </a:solidFill>
                <a:latin typeface="Clear Sans Bold Bold"/>
              </a:rPr>
              <a:t>CLUSTERING TECHNIQUES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7613" y="5684743"/>
            <a:ext cx="3399767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150">
                <a:solidFill>
                  <a:srgbClr val="4D4A46"/>
                </a:solidFill>
                <a:latin typeface="Clear Sans Thin"/>
              </a:rPr>
              <a:t>Kmeans - best overall option with Elbow rule to define number of clusters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03237" y="5684743"/>
            <a:ext cx="3695002" cy="291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4"/>
              </a:lnSpc>
            </a:pPr>
            <a:r>
              <a:rPr lang="en-US" sz="3089" spc="154">
                <a:solidFill>
                  <a:srgbClr val="4D4A46"/>
                </a:solidFill>
                <a:latin typeface="Clear Sans Thin"/>
              </a:rPr>
              <a:t>Hierarchical- Helpful to with defining number of clusters. Results similar to Kmeans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57101" y="5684743"/>
            <a:ext cx="3478275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150">
                <a:solidFill>
                  <a:srgbClr val="4D4A46"/>
                </a:solidFill>
                <a:latin typeface="Clear Sans Thin"/>
              </a:rPr>
              <a:t>PCA - helpful to visualize but did not add much to the score and was hard to interpret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373179"/>
            <a:ext cx="1468797" cy="140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9999" spc="-899">
                <a:solidFill>
                  <a:srgbClr val="E4D4C5">
                    <a:alpha val="69804"/>
                  </a:srgbClr>
                </a:solidFill>
                <a:latin typeface="Clear Sans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75203" y="5684743"/>
            <a:ext cx="3390099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150">
                <a:solidFill>
                  <a:srgbClr val="4D4A46"/>
                </a:solidFill>
                <a:latin typeface="Clear Sans Thin"/>
              </a:rPr>
              <a:t>DBScan - Too sensitive to noise, worked well only with big number of clusters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172" y="2554071"/>
            <a:ext cx="11118441" cy="750494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67610" y="3715744"/>
            <a:ext cx="542039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 spc="339">
                <a:solidFill>
                  <a:srgbClr val="4D4A46"/>
                </a:solidFill>
                <a:latin typeface="Clear Sans Regular"/>
              </a:rPr>
              <a:t>ALWAYS SEPARATE DOWNTOWN NO MATTER WHAT FEATURES ARE USED FOR CLUSTERING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6625457" cy="1755398"/>
            <a:chOff x="0" y="0"/>
            <a:chExt cx="8833943" cy="23405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833943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spc="179">
                  <a:solidFill>
                    <a:srgbClr val="4D4A46"/>
                  </a:solidFill>
                  <a:latin typeface="Clear Sans Bold Bold"/>
                </a:rPr>
                <a:t>2 CLUSTERS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45206"/>
              <a:ext cx="8833943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524902" y="8132104"/>
            <a:ext cx="1468797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10000" spc="-900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0469" y="2353923"/>
            <a:ext cx="12147141" cy="69846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156869" y="3454688"/>
            <a:ext cx="4572701" cy="175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1"/>
              </a:lnSpc>
            </a:pPr>
            <a:r>
              <a:rPr lang="en-US" sz="2868" spc="286">
                <a:solidFill>
                  <a:srgbClr val="4D4A46"/>
                </a:solidFill>
                <a:latin typeface="Clear Sans Regular"/>
              </a:rPr>
              <a:t>BLUE CLASTER IS THE ONE TO RECOMMEND FOR RELOCATING FAMILIES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964998" cy="1755398"/>
            <a:chOff x="0" y="0"/>
            <a:chExt cx="22619998" cy="23405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22619998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 spc="179">
                  <a:solidFill>
                    <a:srgbClr val="4D4A46"/>
                  </a:solidFill>
                  <a:latin typeface="Clear Sans Bold Bold"/>
                </a:rPr>
                <a:t>5 CLUSTERS WITH BINNED NUMERICALS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45206"/>
              <a:ext cx="2261999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524902" y="8132104"/>
            <a:ext cx="1468797" cy="140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9999" spc="-899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209603" y="8698047"/>
            <a:ext cx="1468797" cy="140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0"/>
              </a:lnSpc>
            </a:pPr>
            <a:r>
              <a:rPr lang="en-US" sz="9999" spc="-899" dirty="0">
                <a:solidFill>
                  <a:srgbClr val="E4D4C5">
                    <a:alpha val="69804"/>
                  </a:srgbClr>
                </a:solidFill>
                <a:latin typeface="Clear Sans Bold"/>
              </a:rPr>
              <a:t>08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5015372"/>
            <a:ext cx="17221200" cy="3682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"/>
              </a:rPr>
              <a:t>Cluster 2  is optimal in terms of number of schools, healthcare facilities availability and housing price. 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"/>
              </a:rPr>
              <a:t>Cluster 1 is the second choice.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Open Sans"/>
              </a:rPr>
              <a:t>Cluster 5 is Downtown.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6E0813D-EFC2-4315-B17F-16843F03A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58181"/>
              </p:ext>
            </p:extLst>
          </p:nvPr>
        </p:nvGraphicFramePr>
        <p:xfrm>
          <a:off x="381000" y="645585"/>
          <a:ext cx="17104890" cy="400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017">
                  <a:extLst>
                    <a:ext uri="{9D8B030D-6E8A-4147-A177-3AD203B41FA5}">
                      <a16:colId xmlns:a16="http://schemas.microsoft.com/office/drawing/2014/main" val="2014295731"/>
                    </a:ext>
                  </a:extLst>
                </a:gridCol>
                <a:gridCol w="2007207">
                  <a:extLst>
                    <a:ext uri="{9D8B030D-6E8A-4147-A177-3AD203B41FA5}">
                      <a16:colId xmlns:a16="http://schemas.microsoft.com/office/drawing/2014/main" val="2681763315"/>
                    </a:ext>
                  </a:extLst>
                </a:gridCol>
                <a:gridCol w="2138111">
                  <a:extLst>
                    <a:ext uri="{9D8B030D-6E8A-4147-A177-3AD203B41FA5}">
                      <a16:colId xmlns:a16="http://schemas.microsoft.com/office/drawing/2014/main" val="3832043029"/>
                    </a:ext>
                  </a:extLst>
                </a:gridCol>
                <a:gridCol w="2138111">
                  <a:extLst>
                    <a:ext uri="{9D8B030D-6E8A-4147-A177-3AD203B41FA5}">
                      <a16:colId xmlns:a16="http://schemas.microsoft.com/office/drawing/2014/main" val="2679746797"/>
                    </a:ext>
                  </a:extLst>
                </a:gridCol>
                <a:gridCol w="2138111">
                  <a:extLst>
                    <a:ext uri="{9D8B030D-6E8A-4147-A177-3AD203B41FA5}">
                      <a16:colId xmlns:a16="http://schemas.microsoft.com/office/drawing/2014/main" val="67788086"/>
                    </a:ext>
                  </a:extLst>
                </a:gridCol>
                <a:gridCol w="2138111">
                  <a:extLst>
                    <a:ext uri="{9D8B030D-6E8A-4147-A177-3AD203B41FA5}">
                      <a16:colId xmlns:a16="http://schemas.microsoft.com/office/drawing/2014/main" val="996068511"/>
                    </a:ext>
                  </a:extLst>
                </a:gridCol>
                <a:gridCol w="2138111">
                  <a:extLst>
                    <a:ext uri="{9D8B030D-6E8A-4147-A177-3AD203B41FA5}">
                      <a16:colId xmlns:a16="http://schemas.microsoft.com/office/drawing/2014/main" val="3401346410"/>
                    </a:ext>
                  </a:extLst>
                </a:gridCol>
                <a:gridCol w="2138111">
                  <a:extLst>
                    <a:ext uri="{9D8B030D-6E8A-4147-A177-3AD203B41FA5}">
                      <a16:colId xmlns:a16="http://schemas.microsoft.com/office/drawing/2014/main" val="654016353"/>
                    </a:ext>
                  </a:extLst>
                </a:gridCol>
              </a:tblGrid>
              <a:tr h="886218">
                <a:tc>
                  <a:txBody>
                    <a:bodyPr/>
                    <a:lstStyle/>
                    <a:p>
                      <a:pPr algn="ctr"/>
                      <a:endParaRPr lang="en-CA" sz="2800" dirty="0"/>
                    </a:p>
                    <a:p>
                      <a:pPr algn="ctr"/>
                      <a:r>
                        <a:rPr lang="en-CA" sz="2800" dirty="0"/>
                        <a:t>CLUSTER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N of Restaurants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N of Health Care Facilities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N of Schools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N of Bus Stops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N of Events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Daily Uber rides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2 BR apartment rent, USD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59115"/>
                  </a:ext>
                </a:extLst>
              </a:tr>
              <a:tr h="52696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Medium_low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2103.07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311601"/>
                  </a:ext>
                </a:extLst>
              </a:tr>
              <a:tr h="52696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Medium_low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2004.03</a:t>
                      </a:r>
                    </a:p>
                  </a:txBody>
                  <a:tcPr marL="7620" marR="7620" marT="7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14342"/>
                  </a:ext>
                </a:extLst>
              </a:tr>
              <a:tr h="52696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Medium_low</a:t>
                      </a:r>
                      <a:endParaRPr lang="en-CA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2219.66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079974"/>
                  </a:ext>
                </a:extLst>
              </a:tr>
              <a:tr h="52696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1982.35</a:t>
                      </a:r>
                    </a:p>
                  </a:txBody>
                  <a:tcPr marL="7620" marR="7620" marT="7620" marB="0" anchor="b">
                    <a:solidFill>
                      <a:srgbClr val="F6E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891755"/>
                  </a:ext>
                </a:extLst>
              </a:tr>
              <a:tr h="526969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3206.38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0667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390</Words>
  <Application>Microsoft Office PowerPoint</Application>
  <PresentationFormat>Custom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Clear Sans Regular</vt:lpstr>
      <vt:lpstr>Open Sans</vt:lpstr>
      <vt:lpstr>Clear Sans Thin</vt:lpstr>
      <vt:lpstr>Calibri</vt:lpstr>
      <vt:lpstr>Open Sans Light</vt:lpstr>
      <vt:lpstr>Clear Sans Regular Bold</vt:lpstr>
      <vt:lpstr>Clear Sans Bold Bold</vt:lpstr>
      <vt:lpstr>Arial</vt:lpstr>
      <vt:lpstr>Clear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Neighborhoods clustering</dc:title>
  <cp:lastModifiedBy>Natalia Kravchenko</cp:lastModifiedBy>
  <cp:revision>4</cp:revision>
  <dcterms:created xsi:type="dcterms:W3CDTF">2006-08-16T00:00:00Z</dcterms:created>
  <dcterms:modified xsi:type="dcterms:W3CDTF">2021-09-24T18:51:56Z</dcterms:modified>
  <dc:identifier>DAEq54SEknM</dc:identifier>
</cp:coreProperties>
</file>